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0"/>
  </p:notesMasterIdLst>
  <p:sldIdLst>
    <p:sldId id="392" r:id="rId2"/>
    <p:sldId id="368" r:id="rId3"/>
    <p:sldId id="345" r:id="rId4"/>
    <p:sldId id="371" r:id="rId5"/>
    <p:sldId id="369" r:id="rId6"/>
    <p:sldId id="344" r:id="rId7"/>
    <p:sldId id="296" r:id="rId8"/>
    <p:sldId id="34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6" autoAdjust="0"/>
    <p:restoredTop sz="87831" autoAdjust="0"/>
  </p:normalViewPr>
  <p:slideViewPr>
    <p:cSldViewPr>
      <p:cViewPr varScale="1">
        <p:scale>
          <a:sx n="86" d="100"/>
          <a:sy n="86" d="100"/>
        </p:scale>
        <p:origin x="-6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80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A42F3-B77C-4AB3-A88C-6663A3829A7B}" type="datetimeFigureOut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96F21-A013-4BEC-BC59-69652FDD6D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962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96F21-A013-4BEC-BC59-69652FDD6DB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Our first paper, published in </a:t>
            </a:r>
            <a:r>
              <a:rPr lang="en-US" i="1" dirty="0" smtClean="0"/>
              <a:t>JACS  </a:t>
            </a:r>
            <a:r>
              <a:rPr lang="en-US" i="0" dirty="0" smtClean="0"/>
              <a:t>in </a:t>
            </a:r>
            <a:r>
              <a:rPr lang="en-US" b="1" i="0" dirty="0" smtClean="0"/>
              <a:t>1974</a:t>
            </a:r>
            <a:r>
              <a:rPr lang="en-US" i="0" dirty="0" smtClean="0"/>
              <a:t>.  </a:t>
            </a:r>
            <a:r>
              <a:rPr lang="en-US" i="0" dirty="0" err="1" smtClean="0"/>
              <a:t>Esd’s</a:t>
            </a:r>
            <a:r>
              <a:rPr lang="en-US" i="0" dirty="0" smtClean="0"/>
              <a:t> on bond distances ca. 0.004 Å!  Note that the figure is actually that</a:t>
            </a:r>
            <a:r>
              <a:rPr lang="en-US" i="0" baseline="0" dirty="0" smtClean="0"/>
              <a:t> of HW</a:t>
            </a:r>
            <a:r>
              <a:rPr lang="en-US" i="0" baseline="-25000" dirty="0" smtClean="0"/>
              <a:t>2</a:t>
            </a:r>
            <a:r>
              <a:rPr lang="en-US" i="0" baseline="0" dirty="0" smtClean="0"/>
              <a:t>(CO)</a:t>
            </a:r>
            <a:r>
              <a:rPr lang="en-US" i="0" baseline="-25000" dirty="0" smtClean="0"/>
              <a:t>10</a:t>
            </a:r>
            <a:r>
              <a:rPr lang="en-US" i="0" baseline="30000" dirty="0" smtClean="0">
                <a:latin typeface="Calibri"/>
              </a:rPr>
              <a:t>−</a:t>
            </a:r>
            <a:endParaRPr lang="en-US" i="0" baseline="30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96F21-A013-4BEC-BC59-69652FDD6DB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dirty="0" smtClean="0"/>
              <a:t>IrH</a:t>
            </a:r>
            <a:r>
              <a:rPr lang="en-US" sz="1200" b="0" baseline="-25000" dirty="0" smtClean="0"/>
              <a:t>5</a:t>
            </a:r>
            <a:r>
              <a:rPr lang="en-US" sz="1200" b="0" dirty="0" smtClean="0"/>
              <a:t>[P(</a:t>
            </a:r>
            <a:r>
              <a:rPr lang="en-US" sz="1200" b="0" i="1" dirty="0" err="1" smtClean="0"/>
              <a:t>i</a:t>
            </a:r>
            <a:r>
              <a:rPr lang="en-US" sz="1200" b="0" dirty="0" smtClean="0"/>
              <a:t>-Pr)</a:t>
            </a:r>
            <a:r>
              <a:rPr lang="en-US" sz="1200" b="0" baseline="-25000" dirty="0" smtClean="0"/>
              <a:t>3</a:t>
            </a:r>
            <a:r>
              <a:rPr lang="en-US" sz="1200" b="0" dirty="0" smtClean="0"/>
              <a:t>]</a:t>
            </a:r>
            <a:r>
              <a:rPr lang="en-US" sz="1200" b="0" baseline="-25000" dirty="0" smtClean="0"/>
              <a:t>2 </a:t>
            </a:r>
            <a:r>
              <a:rPr lang="en-US" sz="1200" b="0" baseline="0" dirty="0" smtClean="0"/>
              <a:t> – </a:t>
            </a:r>
            <a:r>
              <a:rPr lang="en-US" sz="1200" b="1" baseline="0" dirty="0" err="1" smtClean="0"/>
              <a:t>Saeed</a:t>
            </a:r>
            <a:r>
              <a:rPr lang="en-US" sz="1200" b="1" baseline="0" dirty="0" smtClean="0"/>
              <a:t> Khan</a:t>
            </a:r>
          </a:p>
          <a:p>
            <a:r>
              <a:rPr lang="en-US" sz="1200" b="0" baseline="0" dirty="0" smtClean="0"/>
              <a:t>[Ph</a:t>
            </a:r>
            <a:r>
              <a:rPr lang="en-US" sz="1200" b="0" baseline="-25000" dirty="0" smtClean="0"/>
              <a:t>4</a:t>
            </a:r>
            <a:r>
              <a:rPr lang="en-US" sz="1200" b="0" baseline="0" dirty="0" smtClean="0"/>
              <a:t>P]</a:t>
            </a:r>
            <a:r>
              <a:rPr lang="en-US" sz="1200" b="0" baseline="30000" dirty="0" smtClean="0"/>
              <a:t>+</a:t>
            </a:r>
            <a:r>
              <a:rPr lang="en-US" sz="1200" b="0" baseline="0" dirty="0" smtClean="0"/>
              <a:t>[W</a:t>
            </a:r>
            <a:r>
              <a:rPr lang="en-US" sz="1200" b="0" baseline="-25000" dirty="0" smtClean="0"/>
              <a:t>2</a:t>
            </a:r>
            <a:r>
              <a:rPr lang="en-US" sz="1200" b="0" baseline="0" dirty="0" smtClean="0"/>
              <a:t>H(CO)</a:t>
            </a:r>
            <a:r>
              <a:rPr lang="en-US" sz="1200" b="0" baseline="-25000" dirty="0" smtClean="0"/>
              <a:t>10</a:t>
            </a:r>
            <a:r>
              <a:rPr lang="en-US" sz="1200" b="0" baseline="0" dirty="0" smtClean="0"/>
              <a:t>]</a:t>
            </a:r>
            <a:r>
              <a:rPr lang="en-US" sz="1200" b="0" baseline="30000" dirty="0" smtClean="0"/>
              <a:t>-</a:t>
            </a:r>
            <a:r>
              <a:rPr lang="en-US" sz="1200" b="0" baseline="0" dirty="0" smtClean="0"/>
              <a:t> – </a:t>
            </a:r>
            <a:r>
              <a:rPr lang="en-US" sz="1200" b="1" baseline="0" dirty="0" smtClean="0"/>
              <a:t>Don Hart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(PEt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Ph)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baseline="0" dirty="0" smtClean="0"/>
              <a:t>–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Ray Teller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</a:t>
            </a:r>
            <a:r>
              <a:rPr lang="en-US" sz="1200" b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en-US" sz="1200" b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</a:t>
            </a:r>
            <a:r>
              <a:rPr lang="en-US" sz="1200" b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en-US" sz="1200" b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sz="1200" b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baseline="0" dirty="0" smtClean="0"/>
              <a:t>– </a:t>
            </a:r>
            <a:r>
              <a:rPr lang="en-US" sz="1200" b="1" baseline="0" dirty="0" smtClean="0"/>
              <a:t>Don Hart and Don Tipton</a:t>
            </a:r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[(Ph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P)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N]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[Co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H(CO)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baseline="0" dirty="0" smtClean="0"/>
              <a:t>– </a:t>
            </a:r>
            <a:r>
              <a:rPr lang="en-US" sz="1200" b="1" baseline="0" dirty="0" smtClean="0"/>
              <a:t>Don Hart, Ray Teller, and C.-Y. Wei</a:t>
            </a:r>
            <a:endParaRPr lang="en-US" sz="1200" b="1" baseline="30000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96F21-A013-4BEC-BC59-69652FDD6DB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Neutron structure</a:t>
            </a:r>
            <a:r>
              <a:rPr lang="en-US" baseline="0" dirty="0" smtClean="0"/>
              <a:t> carried out with John Ricci and </a:t>
            </a:r>
            <a:r>
              <a:rPr lang="en-US" baseline="0" dirty="0" err="1" smtClean="0"/>
              <a:t>Wim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Klooster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55BEBF-35DF-42B2-BA30-81E20FD25328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96F21-A013-4BEC-BC59-69652FDD6DB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Neutron structure</a:t>
            </a:r>
            <a:r>
              <a:rPr lang="en-US" baseline="0" dirty="0" smtClean="0"/>
              <a:t> carried out with Frank Lutz, Tobias </a:t>
            </a:r>
            <a:r>
              <a:rPr lang="en-US" baseline="0" dirty="0" err="1" smtClean="0"/>
              <a:t>Metzinthin</a:t>
            </a:r>
            <a:r>
              <a:rPr lang="en-US" baseline="0" dirty="0" smtClean="0"/>
              <a:t>, and Roy Lu.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96F21-A013-4BEC-BC59-69652FDD6DB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Structure of the </a:t>
            </a:r>
            <a:r>
              <a:rPr lang="en-US" baseline="0" dirty="0" smtClean="0"/>
              <a:t>[Co</a:t>
            </a:r>
            <a:r>
              <a:rPr lang="en-US" baseline="-25000" dirty="0" smtClean="0"/>
              <a:t>6</a:t>
            </a:r>
            <a:r>
              <a:rPr lang="en-US" baseline="0" dirty="0" smtClean="0"/>
              <a:t>H(CO)</a:t>
            </a:r>
            <a:r>
              <a:rPr lang="en-US" baseline="-25000" dirty="0" smtClean="0"/>
              <a:t>15</a:t>
            </a:r>
            <a:r>
              <a:rPr lang="en-US" baseline="0" dirty="0" smtClean="0"/>
              <a:t>]</a:t>
            </a:r>
            <a:r>
              <a:rPr lang="en-US" baseline="30000" dirty="0" smtClean="0"/>
              <a:t>−</a:t>
            </a:r>
            <a:r>
              <a:rPr lang="en-US" baseline="0" dirty="0" smtClean="0"/>
              <a:t> anion, which crystallized as its PPN</a:t>
            </a:r>
            <a:r>
              <a:rPr lang="en-US" baseline="30000" dirty="0" smtClean="0"/>
              <a:t>+</a:t>
            </a:r>
            <a:r>
              <a:rPr lang="en-US" baseline="0" dirty="0" smtClean="0"/>
              <a:t> salt.  The interstitial hydride lies at the center of the Co</a:t>
            </a:r>
            <a:r>
              <a:rPr lang="en-US" baseline="-25000" dirty="0" smtClean="0"/>
              <a:t>6</a:t>
            </a:r>
            <a:r>
              <a:rPr lang="en-US" baseline="0" dirty="0" smtClean="0"/>
              <a:t> octahedral cluster.  This was our first interstitial hydride structure, with neutron work carried out by Don Hart with Ray Teller and C.-Y. Wei.  In addition to five-coordinate [Rh</a:t>
            </a:r>
            <a:r>
              <a:rPr lang="en-US" baseline="-25000" dirty="0" smtClean="0"/>
              <a:t>13</a:t>
            </a:r>
            <a:r>
              <a:rPr lang="en-US" baseline="0" dirty="0" smtClean="0"/>
              <a:t>H</a:t>
            </a:r>
            <a:r>
              <a:rPr lang="en-US" baseline="-25000" dirty="0" smtClean="0"/>
              <a:t>2</a:t>
            </a:r>
            <a:r>
              <a:rPr lang="en-US" baseline="0" dirty="0" smtClean="0"/>
              <a:t>(CO)</a:t>
            </a:r>
            <a:r>
              <a:rPr lang="en-US" baseline="-25000" dirty="0" smtClean="0"/>
              <a:t>24</a:t>
            </a:r>
            <a:r>
              <a:rPr lang="en-US" baseline="0" dirty="0" smtClean="0"/>
              <a:t>]</a:t>
            </a:r>
            <a:r>
              <a:rPr lang="en-US" baseline="30000" dirty="0" smtClean="0"/>
              <a:t>3</a:t>
            </a:r>
            <a:r>
              <a:rPr lang="en-US" baseline="30000" dirty="0" smtClean="0">
                <a:latin typeface="+mn-lt"/>
              </a:rPr>
              <a:t>−</a:t>
            </a:r>
            <a:r>
              <a:rPr lang="en-US" baseline="0" dirty="0" smtClean="0">
                <a:latin typeface="Calibri"/>
              </a:rPr>
              <a:t>, the </a:t>
            </a:r>
            <a:r>
              <a:rPr lang="en-US" baseline="0" dirty="0" err="1" smtClean="0"/>
              <a:t>Bau</a:t>
            </a:r>
            <a:r>
              <a:rPr lang="en-US" baseline="0" dirty="0" smtClean="0"/>
              <a:t> group subsequently determined the structures of tetrahedral interstitial hydrides to complete the series.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96F21-A013-4BEC-BC59-69652FDD6DB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Sidney </a:t>
            </a:r>
            <a:r>
              <a:rPr lang="en-US" dirty="0" err="1" smtClean="0"/>
              <a:t>Gibbins</a:t>
            </a:r>
            <a:r>
              <a:rPr lang="en-US" dirty="0" smtClean="0"/>
              <a:t>’ (UBC) FeH</a:t>
            </a:r>
            <a:r>
              <a:rPr lang="en-US" baseline="-25000" dirty="0" smtClean="0"/>
              <a:t>6 </a:t>
            </a:r>
            <a:r>
              <a:rPr lang="en-US" baseline="0" dirty="0" smtClean="0"/>
              <a:t>structure.  The reverse situation from Co</a:t>
            </a:r>
            <a:r>
              <a:rPr lang="en-US" baseline="-25000" dirty="0" smtClean="0"/>
              <a:t>6</a:t>
            </a:r>
            <a:r>
              <a:rPr lang="en-US" baseline="0" dirty="0" smtClean="0"/>
              <a:t>H.  Mike Chiang and Doug Ho from Bob’s lab together with Tom </a:t>
            </a:r>
            <a:r>
              <a:rPr lang="en-US" baseline="0" dirty="0" err="1" smtClean="0"/>
              <a:t>Emge</a:t>
            </a:r>
            <a:r>
              <a:rPr lang="en-US" baseline="0" dirty="0" smtClean="0"/>
              <a:t> from our group at BNL.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96F21-A013-4BEC-BC59-69652FDD6DB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ECFF-A5C6-4ACF-8E3A-5539ADB8116F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DBE88-2054-42F8-8A1B-38D94A93DFD4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4C9C-79A6-4A9E-B917-4A763531B4BA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91-62A4-4D11-AD49-E0C61A41803F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C345-5F7B-4822-9E24-B1CCF20F1C02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8C61-C5CD-4C3D-B4E8-77B9AD32ED52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9A2D-4E35-4EC0-8B0B-9AF1DAA38B4E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7286-50B3-4BBA-927D-34E8EB347654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562A-45F1-493E-A43F-75E5C871B741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B726-AA9B-4662-B7DA-CC702E2244F3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2EE9-B003-4D86-9050-0ABB95E37246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FFDB6-117B-4C21-B6B9-D826224B59DB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/>
              <a:t>Transition-Metal Hydrides</a:t>
            </a:r>
            <a:endParaRPr lang="en-US" sz="3600" b="1" i="1" dirty="0"/>
          </a:p>
        </p:txBody>
      </p:sp>
      <p:pic>
        <p:nvPicPr>
          <p:cNvPr id="7" name="Content Placeholder 6" descr="5_7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9000" contrast="-8000"/>
          </a:blip>
          <a:srcRect l="5400" b="21771"/>
          <a:stretch>
            <a:fillRect/>
          </a:stretch>
        </p:blipFill>
        <p:spPr>
          <a:xfrm>
            <a:off x="2438400" y="1787985"/>
            <a:ext cx="4182314" cy="4003215"/>
          </a:xfrm>
          <a:solidFill>
            <a:schemeClr val="bg2"/>
          </a:solidFill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6287869"/>
            <a:ext cx="5793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Stevens, R. C. et al. </a:t>
            </a:r>
            <a:r>
              <a:rPr lang="en-US" i="1" dirty="0" smtClean="0"/>
              <a:t>J. Am. Chem. Soc.</a:t>
            </a:r>
            <a:r>
              <a:rPr lang="en-US" dirty="0" smtClean="0"/>
              <a:t> </a:t>
            </a:r>
            <a:r>
              <a:rPr lang="en-US" b="1" dirty="0" smtClean="0"/>
              <a:t>1989</a:t>
            </a:r>
            <a:r>
              <a:rPr lang="en-US" dirty="0" smtClean="0"/>
              <a:t>, </a:t>
            </a:r>
            <a:r>
              <a:rPr lang="en-US" i="1" dirty="0" smtClean="0"/>
              <a:t>111</a:t>
            </a:r>
            <a:r>
              <a:rPr lang="en-US" dirty="0" smtClean="0"/>
              <a:t>, 3472-3473.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i="1" dirty="0" smtClean="0"/>
              <a:t>Our First Paper from </a:t>
            </a:r>
            <a:br>
              <a:rPr lang="en-US" sz="3600" b="1" i="1" dirty="0" smtClean="0"/>
            </a:br>
            <a:r>
              <a:rPr lang="en-US" sz="3600" b="1" i="1" dirty="0" smtClean="0"/>
              <a:t>the BNL-USC Collaboration</a:t>
            </a:r>
            <a:endParaRPr lang="en-US" sz="3600" b="1" i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44464" y="1600200"/>
            <a:ext cx="685507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6400800"/>
            <a:ext cx="5401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Olsen, J.P. et al., </a:t>
            </a:r>
            <a:r>
              <a:rPr lang="en-US" i="1" dirty="0" smtClean="0"/>
              <a:t>J. Am. Chem. Soc. </a:t>
            </a:r>
            <a:r>
              <a:rPr lang="en-US" b="1" dirty="0" smtClean="0"/>
              <a:t>1974</a:t>
            </a:r>
            <a:r>
              <a:rPr lang="en-US" dirty="0" smtClean="0"/>
              <a:t>, </a:t>
            </a:r>
            <a:r>
              <a:rPr lang="en-US" i="1" dirty="0" smtClean="0"/>
              <a:t>96</a:t>
            </a:r>
            <a:r>
              <a:rPr lang="en-US" dirty="0" smtClean="0"/>
              <a:t>, 6621-6624.</a:t>
            </a:r>
            <a:endParaRPr lang="en-US" dirty="0"/>
          </a:p>
        </p:txBody>
      </p:sp>
      <p:pic>
        <p:nvPicPr>
          <p:cNvPr id="7" name="Content Placeholder 4" descr="1_300.jpg"/>
          <p:cNvPicPr>
            <a:picLocks noChangeAspect="1"/>
          </p:cNvPicPr>
          <p:nvPr/>
        </p:nvPicPr>
        <p:blipFill>
          <a:blip r:embed="rId4" cstate="print"/>
          <a:srcRect t="30959" r="55825" b="42568"/>
          <a:stretch>
            <a:fillRect/>
          </a:stretch>
        </p:blipFill>
        <p:spPr>
          <a:xfrm>
            <a:off x="1295400" y="2080132"/>
            <a:ext cx="1910251" cy="1501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1189038"/>
          </a:xfrm>
        </p:spPr>
        <p:txBody>
          <a:bodyPr>
            <a:noAutofit/>
          </a:bodyPr>
          <a:lstStyle/>
          <a:p>
            <a:r>
              <a:rPr lang="en-US" sz="3600" b="1" i="1" dirty="0" smtClean="0"/>
              <a:t>‘Classical’ Hydrides:  H Coordination Modes</a:t>
            </a:r>
            <a:endParaRPr lang="en-US" sz="3600" b="1" i="1" dirty="0"/>
          </a:p>
        </p:txBody>
      </p:sp>
      <p:pic>
        <p:nvPicPr>
          <p:cNvPr id="5" name="Content Placeholder 4" descr="1_3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46402" y="1600200"/>
            <a:ext cx="3451196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olution Equilibrium_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9539" r="4552" b="37810"/>
          <a:stretch>
            <a:fillRect/>
          </a:stretch>
        </p:blipFill>
        <p:spPr>
          <a:xfrm>
            <a:off x="831850" y="2832100"/>
            <a:ext cx="7334250" cy="1712913"/>
          </a:xfrm>
          <a:noFill/>
        </p:spPr>
      </p:pic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05866C-8116-4A16-8568-540C8946E9AA}" type="slidenum">
              <a:rPr lang="en-US"/>
              <a:pPr/>
              <a:t>4</a:t>
            </a:fld>
            <a:endParaRPr lang="en-US"/>
          </a:p>
        </p:txBody>
      </p:sp>
      <p:pic>
        <p:nvPicPr>
          <p:cNvPr id="22531" name="Picture 2" descr="13K Neutron Diffraction_3"/>
          <p:cNvPicPr>
            <a:picLocks noChangeAspect="1" noChangeArrowheads="1"/>
          </p:cNvPicPr>
          <p:nvPr/>
        </p:nvPicPr>
        <p:blipFill>
          <a:blip r:embed="rId4" cstate="print"/>
          <a:srcRect t="22769" b="29144"/>
          <a:stretch>
            <a:fillRect/>
          </a:stretch>
        </p:blipFill>
        <p:spPr bwMode="auto">
          <a:xfrm>
            <a:off x="2016125" y="2201863"/>
            <a:ext cx="5153025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2133600" y="515938"/>
            <a:ext cx="5013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i="1" dirty="0" smtClean="0"/>
              <a:t>[Pt</a:t>
            </a:r>
            <a:r>
              <a:rPr lang="en-US" sz="3600" b="1" i="1" baseline="-25000" dirty="0" smtClean="0"/>
              <a:t>2</a:t>
            </a:r>
            <a:r>
              <a:rPr lang="en-US" sz="3600" b="1" i="1" dirty="0" smtClean="0"/>
              <a:t>H</a:t>
            </a:r>
            <a:r>
              <a:rPr lang="en-US" sz="3600" b="1" i="1" baseline="-25000" dirty="0" smtClean="0"/>
              <a:t>2</a:t>
            </a:r>
            <a:r>
              <a:rPr lang="en-US" sz="3600" b="1" i="1" dirty="0" smtClean="0"/>
              <a:t>Ph(PEt</a:t>
            </a:r>
            <a:r>
              <a:rPr lang="en-US" sz="3600" b="1" i="1" baseline="-25000" dirty="0" smtClean="0"/>
              <a:t>3</a:t>
            </a:r>
            <a:r>
              <a:rPr lang="en-US" sz="3600" b="1" i="1" dirty="0" smtClean="0"/>
              <a:t>)</a:t>
            </a:r>
            <a:r>
              <a:rPr lang="en-US" sz="3600" b="1" i="1" baseline="-25000" dirty="0" smtClean="0"/>
              <a:t>4</a:t>
            </a:r>
            <a:r>
              <a:rPr lang="en-US" sz="3600" b="1" i="1" dirty="0"/>
              <a:t>]</a:t>
            </a:r>
            <a:r>
              <a:rPr lang="en-US" sz="3600" b="1" i="1" baseline="30000" dirty="0"/>
              <a:t>+</a:t>
            </a:r>
            <a:r>
              <a:rPr lang="en-US" sz="3600" b="1" i="1" dirty="0"/>
              <a:t>[BPh</a:t>
            </a:r>
            <a:r>
              <a:rPr lang="en-US" sz="3600" b="1" i="1" baseline="-25000" dirty="0"/>
              <a:t>4</a:t>
            </a:r>
            <a:r>
              <a:rPr lang="en-US" sz="3600" b="1" i="1" dirty="0" smtClean="0"/>
              <a:t>]</a:t>
            </a:r>
            <a:r>
              <a:rPr lang="en-US" sz="3600" b="1" i="1" baseline="30000" dirty="0" smtClean="0">
                <a:latin typeface="Calibri"/>
              </a:rPr>
              <a:t>−</a:t>
            </a:r>
            <a:endParaRPr lang="en-US" sz="3600" b="1" i="1" baseline="-25000" dirty="0"/>
          </a:p>
        </p:txBody>
      </p:sp>
      <p:graphicFrame>
        <p:nvGraphicFramePr>
          <p:cNvPr id="149557" name="Group 53"/>
          <p:cNvGraphicFramePr>
            <a:graphicFrameLocks noGrp="1"/>
          </p:cNvGraphicFramePr>
          <p:nvPr/>
        </p:nvGraphicFramePr>
        <p:xfrm>
          <a:off x="3271838" y="5521325"/>
          <a:ext cx="3208337" cy="670560"/>
        </p:xfrm>
        <a:graphic>
          <a:graphicData uri="http://schemas.openxmlformats.org/drawingml/2006/table">
            <a:tbl>
              <a:tblPr/>
              <a:tblGrid>
                <a:gridCol w="1533525"/>
                <a:gridCol w="1674812"/>
              </a:tblGrid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Pt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3.05(1)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Å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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–H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 Pt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128(2)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°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38" name="Text Box 54"/>
          <p:cNvSpPr txBox="1">
            <a:spLocks noChangeArrowheads="1"/>
          </p:cNvSpPr>
          <p:nvPr/>
        </p:nvSpPr>
        <p:spPr bwMode="auto">
          <a:xfrm>
            <a:off x="2514600" y="1501775"/>
            <a:ext cx="4183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dirty="0"/>
              <a:t>Neutron Structure at 13 K</a:t>
            </a:r>
          </a:p>
        </p:txBody>
      </p:sp>
      <p:sp>
        <p:nvSpPr>
          <p:cNvPr id="22539" name="Text Box 55"/>
          <p:cNvSpPr txBox="1">
            <a:spLocks noChangeArrowheads="1"/>
          </p:cNvSpPr>
          <p:nvPr/>
        </p:nvSpPr>
        <p:spPr bwMode="auto">
          <a:xfrm>
            <a:off x="869950" y="6629400"/>
            <a:ext cx="6615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2540" name="Text Box 56"/>
          <p:cNvSpPr txBox="1">
            <a:spLocks noChangeArrowheads="1"/>
          </p:cNvSpPr>
          <p:nvPr/>
        </p:nvSpPr>
        <p:spPr bwMode="auto">
          <a:xfrm>
            <a:off x="1752600" y="6516688"/>
            <a:ext cx="5221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2541" name="Text Box 57"/>
          <p:cNvSpPr txBox="1">
            <a:spLocks noChangeArrowheads="1"/>
          </p:cNvSpPr>
          <p:nvPr/>
        </p:nvSpPr>
        <p:spPr bwMode="auto">
          <a:xfrm>
            <a:off x="992188" y="6400800"/>
            <a:ext cx="6880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/>
              <a:t>Albinati</a:t>
            </a:r>
            <a:r>
              <a:rPr lang="en-US" dirty="0"/>
              <a:t>, A. et al</a:t>
            </a:r>
            <a:r>
              <a:rPr lang="en-US" dirty="0" smtClean="0"/>
              <a:t>., </a:t>
            </a:r>
            <a:r>
              <a:rPr lang="pt-BR" i="1" dirty="0"/>
              <a:t>Inorg. Chim. </a:t>
            </a:r>
            <a:r>
              <a:rPr lang="pt-BR" i="1" dirty="0" smtClean="0"/>
              <a:t>Acta</a:t>
            </a:r>
            <a:r>
              <a:rPr lang="pt-BR" dirty="0" smtClean="0"/>
              <a:t> </a:t>
            </a:r>
            <a:r>
              <a:rPr lang="pt-BR" b="1" dirty="0" smtClean="0"/>
              <a:t>1997</a:t>
            </a:r>
            <a:r>
              <a:rPr lang="pt-BR" dirty="0"/>
              <a:t>, </a:t>
            </a:r>
            <a:r>
              <a:rPr lang="pt-BR" i="1" dirty="0"/>
              <a:t>265</a:t>
            </a:r>
            <a:r>
              <a:rPr lang="pt-BR" dirty="0"/>
              <a:t>, 255-265.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5526156" y="4373217"/>
            <a:ext cx="185531" cy="4373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022600" y="4953000"/>
            <a:ext cx="29294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dirty="0"/>
              <a:t>Cleavage trans to Hydride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438400" y="1690688"/>
            <a:ext cx="44275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1" dirty="0"/>
              <a:t>Solution Equilibrium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9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8" grpId="0"/>
      <p:bldP spid="22541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89038"/>
          </a:xfrm>
        </p:spPr>
        <p:txBody>
          <a:bodyPr>
            <a:noAutofit/>
          </a:bodyPr>
          <a:lstStyle/>
          <a:p>
            <a:r>
              <a:rPr lang="en-US" sz="3600" b="1" i="1" dirty="0" err="1" smtClean="0"/>
              <a:t>Bis</a:t>
            </a:r>
            <a:r>
              <a:rPr lang="en-US" sz="3600" b="1" i="1" dirty="0" smtClean="0"/>
              <a:t>-(</a:t>
            </a:r>
            <a:r>
              <a:rPr lang="el-GR" sz="3600" b="1" i="1" dirty="0" smtClean="0"/>
              <a:t>η</a:t>
            </a:r>
            <a:r>
              <a:rPr lang="en-US" sz="3600" b="1" i="1" baseline="30000" dirty="0" smtClean="0"/>
              <a:t>5</a:t>
            </a:r>
            <a:r>
              <a:rPr lang="en-US" sz="3600" b="1" i="1" dirty="0" smtClean="0"/>
              <a:t>-pentamethylcyclopentadienyl)</a:t>
            </a:r>
            <a:r>
              <a:rPr lang="en-US" sz="3600" b="1" i="1" dirty="0" err="1" smtClean="0"/>
              <a:t>dicobalt</a:t>
            </a:r>
            <a:r>
              <a:rPr lang="en-US" sz="3600" b="1" i="1" dirty="0" smtClean="0"/>
              <a:t>?</a:t>
            </a:r>
            <a:endParaRPr lang="en-US" sz="3600" b="1" i="1" dirty="0"/>
          </a:p>
        </p:txBody>
      </p:sp>
      <p:pic>
        <p:nvPicPr>
          <p:cNvPr id="5" name="Picture 5" descr="Slide_2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600200"/>
            <a:ext cx="3487692" cy="4525963"/>
          </a:xfrm>
          <a:noFill/>
          <a:ln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Slide_22"/>
          <p:cNvPicPr>
            <a:picLocks noChangeAspect="1" noChangeArrowheads="1"/>
          </p:cNvPicPr>
          <p:nvPr/>
        </p:nvPicPr>
        <p:blipFill>
          <a:blip r:embed="rId4" cstate="print"/>
          <a:srcRect t="39061" r="39735" b="17187"/>
          <a:stretch>
            <a:fillRect/>
          </a:stretch>
        </p:blipFill>
        <p:spPr>
          <a:xfrm>
            <a:off x="4191000" y="2081679"/>
            <a:ext cx="4588177" cy="2566521"/>
          </a:xfrm>
          <a:prstGeom prst="rect">
            <a:avLst/>
          </a:prstGeom>
          <a:noFill/>
          <a:ln/>
        </p:spPr>
      </p:pic>
      <p:sp>
        <p:nvSpPr>
          <p:cNvPr id="7" name="TextBox 6"/>
          <p:cNvSpPr txBox="1"/>
          <p:nvPr/>
        </p:nvSpPr>
        <p:spPr>
          <a:xfrm>
            <a:off x="1340242" y="6400800"/>
            <a:ext cx="6791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Schneider, J. J. et al., </a:t>
            </a:r>
            <a:r>
              <a:rPr lang="en-US" i="1" dirty="0" err="1" smtClean="0"/>
              <a:t>Angew</a:t>
            </a:r>
            <a:r>
              <a:rPr lang="en-US" i="1" dirty="0" smtClean="0"/>
              <a:t>. Chem., Int. Ed. Engl.</a:t>
            </a:r>
            <a:r>
              <a:rPr lang="en-US" dirty="0" smtClean="0"/>
              <a:t> </a:t>
            </a:r>
            <a:r>
              <a:rPr lang="en-US" b="1" dirty="0" smtClean="0"/>
              <a:t>1991</a:t>
            </a:r>
            <a:r>
              <a:rPr lang="en-US" dirty="0" smtClean="0"/>
              <a:t>, </a:t>
            </a:r>
            <a:r>
              <a:rPr lang="en-US" i="1" dirty="0" smtClean="0"/>
              <a:t>30</a:t>
            </a:r>
            <a:r>
              <a:rPr lang="en-US" dirty="0" smtClean="0"/>
              <a:t>, 1124-1126.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1524000"/>
          </a:xfrm>
        </p:spPr>
        <p:txBody>
          <a:bodyPr>
            <a:normAutofit/>
          </a:bodyPr>
          <a:lstStyle/>
          <a:p>
            <a:r>
              <a:rPr lang="en-US" sz="3600" b="1" i="1" dirty="0" smtClean="0"/>
              <a:t>Neutron Diffraction Study Proves </a:t>
            </a:r>
            <a:br>
              <a:rPr lang="en-US" sz="3600" b="1" i="1" dirty="0" smtClean="0"/>
            </a:br>
            <a:r>
              <a:rPr lang="en-US" sz="3600" b="1" i="1" dirty="0" smtClean="0"/>
              <a:t>the Compound Is {(</a:t>
            </a:r>
            <a:r>
              <a:rPr lang="en-US" sz="3600" b="1" i="1" dirty="0" smtClean="0">
                <a:sym typeface="Symbol"/>
              </a:rPr>
              <a:t></a:t>
            </a:r>
            <a:r>
              <a:rPr lang="en-US" sz="3600" b="1" i="1" baseline="30000" dirty="0" smtClean="0"/>
              <a:t>5</a:t>
            </a:r>
            <a:r>
              <a:rPr lang="en-US" sz="3600" b="1" i="1" dirty="0" smtClean="0"/>
              <a:t>-C</a:t>
            </a:r>
            <a:r>
              <a:rPr lang="en-US" sz="3600" b="1" i="1" baseline="-25000" dirty="0" smtClean="0"/>
              <a:t>5</a:t>
            </a:r>
            <a:r>
              <a:rPr lang="en-US" sz="3600" b="1" i="1" dirty="0" smtClean="0"/>
              <a:t>Me</a:t>
            </a:r>
            <a:r>
              <a:rPr lang="en-US" sz="3600" b="1" i="1" baseline="-25000" dirty="0" smtClean="0"/>
              <a:t>5</a:t>
            </a:r>
            <a:r>
              <a:rPr lang="en-US" sz="3600" b="1" i="1" dirty="0" smtClean="0"/>
              <a:t>)Co}</a:t>
            </a:r>
            <a:r>
              <a:rPr lang="en-US" sz="3600" b="1" i="1" baseline="-25000" dirty="0" smtClean="0"/>
              <a:t>2</a:t>
            </a:r>
            <a:r>
              <a:rPr lang="en-US" sz="3600" b="1" i="1" dirty="0" smtClean="0"/>
              <a:t>(</a:t>
            </a:r>
            <a:r>
              <a:rPr lang="el-GR" sz="3600" b="1" i="1" dirty="0" smtClean="0"/>
              <a:t>μ</a:t>
            </a:r>
            <a:r>
              <a:rPr lang="en-US" sz="3600" b="1" i="1" dirty="0" smtClean="0"/>
              <a:t>-H)</a:t>
            </a:r>
            <a:r>
              <a:rPr lang="en-US" sz="3600" b="1" i="1" baseline="-25000" dirty="0" smtClean="0"/>
              <a:t>3</a:t>
            </a:r>
            <a:endParaRPr lang="en-US" sz="3600" b="1" i="1" dirty="0"/>
          </a:p>
        </p:txBody>
      </p:sp>
      <p:pic>
        <p:nvPicPr>
          <p:cNvPr id="5" name="Picture 5" descr="Slide_2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2499" b="17187"/>
          <a:stretch>
            <a:fillRect/>
          </a:stretch>
        </p:blipFill>
        <p:spPr>
          <a:xfrm>
            <a:off x="2362200" y="1828800"/>
            <a:ext cx="4334646" cy="3955094"/>
          </a:xfrm>
          <a:noFill/>
          <a:ln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6248400"/>
            <a:ext cx="4735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Lutz, F. et al</a:t>
            </a:r>
            <a:r>
              <a:rPr lang="en-US" i="1" dirty="0" smtClean="0"/>
              <a:t>., Inorg. Chem.</a:t>
            </a:r>
            <a:r>
              <a:rPr lang="en-US" dirty="0" smtClean="0"/>
              <a:t> </a:t>
            </a:r>
            <a:r>
              <a:rPr lang="en-US" b="1" dirty="0" smtClean="0"/>
              <a:t>1996</a:t>
            </a:r>
            <a:r>
              <a:rPr lang="en-US" dirty="0" smtClean="0"/>
              <a:t>, </a:t>
            </a:r>
            <a:r>
              <a:rPr lang="en-US" i="1" dirty="0" smtClean="0"/>
              <a:t>35</a:t>
            </a:r>
            <a:r>
              <a:rPr lang="en-US" dirty="0" smtClean="0"/>
              <a:t>, 2698-2700.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5334000"/>
            <a:ext cx="202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Paramagnetic!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228600"/>
            <a:ext cx="4594225" cy="1219200"/>
          </a:xfrm>
        </p:spPr>
        <p:txBody>
          <a:bodyPr>
            <a:noAutofit/>
          </a:bodyPr>
          <a:lstStyle/>
          <a:p>
            <a:pPr algn="ctr"/>
            <a:r>
              <a:rPr lang="en-US" sz="3600" b="1" i="1" dirty="0" smtClean="0"/>
              <a:t>Interstitial Hydride in [Co</a:t>
            </a:r>
            <a:r>
              <a:rPr lang="en-US" sz="3600" b="1" i="1" baseline="-25000" dirty="0" smtClean="0"/>
              <a:t>6</a:t>
            </a:r>
            <a:r>
              <a:rPr lang="en-US" sz="3600" b="1" i="1" dirty="0" smtClean="0"/>
              <a:t>H(CO)</a:t>
            </a:r>
            <a:r>
              <a:rPr lang="en-US" sz="3600" b="1" i="1" baseline="-25000" dirty="0" smtClean="0"/>
              <a:t>15</a:t>
            </a:r>
            <a:r>
              <a:rPr lang="en-US" sz="3600" b="1" i="1" dirty="0" smtClean="0"/>
              <a:t>]</a:t>
            </a:r>
            <a:r>
              <a:rPr lang="en-US" sz="3600" b="1" i="1" baseline="30000" dirty="0" smtClean="0"/>
              <a:t>−</a:t>
            </a:r>
            <a:endParaRPr lang="en-US" sz="3600" b="1" i="1" baseline="300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3F51-7520-4BC0-94A5-162D37577648}" type="slidenum">
              <a:rPr lang="en-US"/>
              <a:pPr/>
              <a:t>7</a:t>
            </a:fld>
            <a:endParaRPr lang="en-US" dirty="0"/>
          </a:p>
        </p:txBody>
      </p:sp>
      <p:pic>
        <p:nvPicPr>
          <p:cNvPr id="214020" name="Picture 4" descr="Slide_25"/>
          <p:cNvPicPr>
            <a:picLocks noChangeAspect="1" noChangeArrowheads="1"/>
          </p:cNvPicPr>
          <p:nvPr/>
        </p:nvPicPr>
        <p:blipFill>
          <a:blip r:embed="rId3" cstate="print"/>
          <a:srcRect l="5910" t="13661" r="5910" b="13661"/>
          <a:stretch>
            <a:fillRect/>
          </a:stretch>
        </p:blipFill>
        <p:spPr bwMode="auto">
          <a:xfrm>
            <a:off x="2476501" y="1600201"/>
            <a:ext cx="4222751" cy="451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4021" name="Text Box 5"/>
          <p:cNvSpPr txBox="1">
            <a:spLocks noChangeArrowheads="1"/>
          </p:cNvSpPr>
          <p:nvPr/>
        </p:nvSpPr>
        <p:spPr bwMode="auto">
          <a:xfrm>
            <a:off x="1676400" y="6248400"/>
            <a:ext cx="594226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 dirty="0" smtClean="0"/>
              <a:t> </a:t>
            </a:r>
          </a:p>
          <a:p>
            <a:r>
              <a:rPr lang="en-US" dirty="0" smtClean="0"/>
              <a:t>Hart</a:t>
            </a:r>
            <a:r>
              <a:rPr lang="en-US" dirty="0"/>
              <a:t>, D</a:t>
            </a:r>
            <a:r>
              <a:rPr lang="en-US" dirty="0" smtClean="0"/>
              <a:t>. W</a:t>
            </a:r>
            <a:r>
              <a:rPr lang="en-US" dirty="0"/>
              <a:t>. et al</a:t>
            </a:r>
            <a:r>
              <a:rPr lang="en-US" dirty="0" smtClean="0"/>
              <a:t>., </a:t>
            </a:r>
            <a:r>
              <a:rPr lang="en-US" i="1" dirty="0"/>
              <a:t>Angew. Chem., Int. Ed. Engl.</a:t>
            </a:r>
            <a:r>
              <a:rPr lang="en-US" dirty="0"/>
              <a:t> </a:t>
            </a:r>
            <a:r>
              <a:rPr lang="en-US" b="1" dirty="0"/>
              <a:t>1979,</a:t>
            </a:r>
            <a:r>
              <a:rPr lang="en-US" dirty="0"/>
              <a:t> </a:t>
            </a:r>
            <a:r>
              <a:rPr lang="en-US" i="1" dirty="0"/>
              <a:t>18</a:t>
            </a:r>
            <a:r>
              <a:rPr lang="en-US" dirty="0"/>
              <a:t>, 80-81.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i="1" dirty="0" smtClean="0"/>
              <a:t/>
            </a:r>
            <a:br>
              <a:rPr lang="en-US" sz="3600" b="1" i="1" dirty="0" smtClean="0"/>
            </a:br>
            <a:r>
              <a:rPr lang="en-US" sz="4000" b="1" i="1" dirty="0" smtClean="0"/>
              <a:t>Canada Postmark – Dated June 6-8, 1989</a:t>
            </a:r>
            <a:r>
              <a:rPr lang="en-US" sz="3600" b="1" i="1" dirty="0" smtClean="0"/>
              <a:t/>
            </a:r>
            <a:br>
              <a:rPr lang="en-US" sz="3600" b="1" i="1" dirty="0" smtClean="0"/>
            </a:br>
            <a:r>
              <a:rPr lang="en-US" sz="2700" b="1" i="1" dirty="0" smtClean="0"/>
              <a:t>FeH6 Cluster in FeH</a:t>
            </a:r>
            <a:r>
              <a:rPr lang="en-US" sz="2700" b="1" i="1" baseline="-25000" dirty="0" smtClean="0"/>
              <a:t>6</a:t>
            </a:r>
            <a:r>
              <a:rPr lang="en-US" sz="2700" b="1" i="1" dirty="0" smtClean="0"/>
              <a:t>Mg</a:t>
            </a:r>
            <a:r>
              <a:rPr lang="en-US" sz="2700" b="1" i="1" baseline="-25000" dirty="0" smtClean="0"/>
              <a:t>4</a:t>
            </a:r>
            <a:r>
              <a:rPr lang="en-US" sz="2700" b="1" i="1" dirty="0" smtClean="0"/>
              <a:t>Br</a:t>
            </a:r>
            <a:r>
              <a:rPr lang="en-US" sz="2700" b="1" i="1" baseline="-25000" dirty="0" smtClean="0"/>
              <a:t>3.5</a:t>
            </a:r>
            <a:r>
              <a:rPr lang="en-US" sz="2700" b="1" i="1" dirty="0" smtClean="0"/>
              <a:t>Cl</a:t>
            </a:r>
            <a:r>
              <a:rPr lang="en-US" sz="2700" b="1" i="1" baseline="-25000" dirty="0" smtClean="0"/>
              <a:t>0.5</a:t>
            </a:r>
            <a:r>
              <a:rPr lang="en-US" sz="2700" b="1" i="1" dirty="0" smtClean="0"/>
              <a:t>(C</a:t>
            </a:r>
            <a:r>
              <a:rPr lang="en-US" sz="2700" b="1" i="1" baseline="-25000" dirty="0" smtClean="0"/>
              <a:t>4</a:t>
            </a:r>
            <a:r>
              <a:rPr lang="en-US" sz="2700" b="1" i="1" dirty="0" smtClean="0"/>
              <a:t>H</a:t>
            </a:r>
            <a:r>
              <a:rPr lang="en-US" sz="2700" b="1" i="1" baseline="-25000" dirty="0" smtClean="0"/>
              <a:t>8</a:t>
            </a:r>
            <a:r>
              <a:rPr lang="en-US" sz="2700" b="1" i="1" dirty="0" smtClean="0"/>
              <a:t>O)</a:t>
            </a:r>
            <a:r>
              <a:rPr lang="en-US" sz="2700" b="1" i="1" baseline="-25000" dirty="0" smtClean="0"/>
              <a:t>8</a:t>
            </a:r>
            <a:r>
              <a:rPr lang="en-US" sz="2700" b="1" i="1" dirty="0" smtClean="0"/>
              <a:t> </a:t>
            </a:r>
            <a:endParaRPr lang="en-US" sz="2700" b="1" i="1" dirty="0"/>
          </a:p>
        </p:txBody>
      </p:sp>
      <p:pic>
        <p:nvPicPr>
          <p:cNvPr id="5" name="Content Placeholder 4" descr="3_3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63772" y="1600200"/>
            <a:ext cx="4816455" cy="4525963"/>
          </a:xfr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286001" y="6248401"/>
            <a:ext cx="472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Bau</a:t>
            </a:r>
            <a:r>
              <a:rPr lang="en-US" dirty="0" smtClean="0"/>
              <a:t>, R. et al., </a:t>
            </a:r>
            <a:r>
              <a:rPr lang="en-US" i="1" dirty="0" err="1" smtClean="0"/>
              <a:t>Inorg</a:t>
            </a:r>
            <a:r>
              <a:rPr lang="en-US" i="1" dirty="0" smtClean="0"/>
              <a:t>. Chem. </a:t>
            </a:r>
            <a:r>
              <a:rPr lang="en-US" b="1" dirty="0" smtClean="0"/>
              <a:t>1984</a:t>
            </a:r>
            <a:r>
              <a:rPr lang="en-US" dirty="0" smtClean="0"/>
              <a:t>,</a:t>
            </a:r>
            <a:r>
              <a:rPr lang="en-US" i="1" dirty="0" smtClean="0"/>
              <a:t> 23</a:t>
            </a:r>
            <a:r>
              <a:rPr lang="en-US" dirty="0" smtClean="0"/>
              <a:t>, 2823-2829.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4548</TotalTime>
  <Words>530</Words>
  <Application>Microsoft Macintosh PowerPoint</Application>
  <PresentationFormat>On-screen Show (4:3)</PresentationFormat>
  <Paragraphs>49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Transition-Metal Hydrides</vt:lpstr>
      <vt:lpstr>Our First Paper from  the BNL-USC Collaboration</vt:lpstr>
      <vt:lpstr>‘Classical’ Hydrides:  H Coordination Modes</vt:lpstr>
      <vt:lpstr>PowerPoint Presentation</vt:lpstr>
      <vt:lpstr>Bis-(η5-pentamethylcyclopentadienyl)dicobalt?</vt:lpstr>
      <vt:lpstr>Neutron Diffraction Study Proves  the Compound Is {(5-C5Me5)Co}2(μ-H)3</vt:lpstr>
      <vt:lpstr>Interstitial Hydride in [Co6H(CO)15]−</vt:lpstr>
      <vt:lpstr> Canada Postmark – Dated June 6-8, 1989 FeH6 Cluster in FeH6Mg4Br3.5Cl0.5(C4H8O)8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USC/BNL Neutron Publications</dc:title>
  <dc:creator>Tom</dc:creator>
  <cp:lastModifiedBy>Virginia Pett</cp:lastModifiedBy>
  <cp:revision>304</cp:revision>
  <dcterms:created xsi:type="dcterms:W3CDTF">2009-03-12T02:43:33Z</dcterms:created>
  <dcterms:modified xsi:type="dcterms:W3CDTF">2014-08-21T17:22:19Z</dcterms:modified>
</cp:coreProperties>
</file>